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72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</p:sldIdLst>
  <p:sldSz cx="12192000" cy="6858000"/>
  <p:notesSz cx="6858000" cy="9144000"/>
  <p:embeddedFontLst>
    <p:embeddedFont>
      <p:font typeface="Play" pitchFamily="2" charset="0"/>
      <p:regular r:id="rId21"/>
      <p:bold r:id="rId22"/>
    </p:embeddedFont>
    <p:embeddedFont>
      <p:font typeface="Proxima Nova" panose="02000506030000020004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Iu19OYTwXGRTt+1FTHcXxFIN0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>
      <p:cViewPr varScale="1">
        <p:scale>
          <a:sx n="90" d="100"/>
          <a:sy n="90" d="100"/>
        </p:scale>
        <p:origin x="23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c8ce3dfb4_0_1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78" name="Google Shape;178;g2ec8ce3dfb4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c8ce3dfb4_0_1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88" name="Google Shape;188;g2ec8ce3dfb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c8ce3dfb4_0_1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98" name="Google Shape;198;g2ec8ce3dfb4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ec8ce3dfb4_0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9" name="Google Shape;209;g2ec8ce3dfb4_0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ec8ce3dfb4_0_1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0" name="Google Shape;220;g2ec8ce3dfb4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ec8ce3dfb4_0_20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9" name="Google Shape;229;g2ec8ce3dfb4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3a4ae9327_0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39" name="Google Shape;239;g273a4ae932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c8ce3dfb4_0_10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9" name="Google Shape;249;g2ec8ce3dfb4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7" name="Google Shape;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73562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7" name="Google Shape;9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c0214c63e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g2ec0214c6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c0214c63e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06" name="Google Shape;106;g2ec0214c63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41575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72fa12b00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16" name="Google Shape;116;g272fa12b0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ec8ce3dfb4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28" name="Google Shape;128;g2ec8ce3df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ec0214c63e_0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38" name="Google Shape;138;g2ec0214c63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7366e50401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49" name="Google Shape;149;g27366e504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c8ce3dfb4_0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3" name="Google Shape;163;g2ec8ce3dfb4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8" name="Google Shape;1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4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5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0" name="Google Shape;3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6" name="Google Shape;3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7" name="Google Shape;3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3" name="Google Shape;43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4" name="Google Shape;44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3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3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23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sz="4400" b="0" i="0" u="none" strike="noStrike" cap="non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gophotonics.com/community/what-is-a-quantum-memory" TargetMode="Externa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nist.gov/pml/quantum-networks-nist/technologies-quantum-networks/transducers" TargetMode="Externa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"/>
          <p:cNvPicPr preferRelativeResize="0"/>
          <p:nvPr/>
        </p:nvPicPr>
        <p:blipFill rotWithShape="1">
          <a:blip r:embed="rId3">
            <a:alphaModFix amt="20000"/>
          </a:blip>
          <a:srcRect t="23487" b="26005"/>
          <a:stretch/>
        </p:blipFill>
        <p:spPr>
          <a:xfrm>
            <a:off x="0" y="5874902"/>
            <a:ext cx="12192000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"/>
          <p:cNvSpPr txBox="1">
            <a:spLocks noGrp="1"/>
          </p:cNvSpPr>
          <p:nvPr>
            <p:ph type="title"/>
          </p:nvPr>
        </p:nvSpPr>
        <p:spPr>
          <a:xfrm>
            <a:off x="289560" y="2813395"/>
            <a:ext cx="11613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6000"/>
              <a:buFont typeface="Play"/>
              <a:buNone/>
            </a:pPr>
            <a:r>
              <a:rPr lang="en-US" sz="6100" b="1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Quantum Internet Infrastructure</a:t>
            </a:r>
            <a:endParaRPr sz="6100" b="1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6000"/>
              <a:buFont typeface="Play"/>
              <a:buNone/>
            </a:pPr>
            <a:br>
              <a:rPr lang="en-US" sz="40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24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lang="en-US" sz="24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sz="4000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 amt="20000"/>
          </a:blip>
          <a:srcRect t="23487" b="26005"/>
          <a:stretch/>
        </p:blipFill>
        <p:spPr>
          <a:xfrm>
            <a:off x="0" y="0"/>
            <a:ext cx="12192000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9680400" y="6559516"/>
            <a:ext cx="222204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381000" y="5874900"/>
            <a:ext cx="4533900" cy="7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Sophie Choe, Founder</a:t>
            </a:r>
            <a:endParaRPr sz="1900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US" sz="19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July 23, 2024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289550" y="304800"/>
            <a:ext cx="67818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q</a:t>
            </a:r>
            <a:r>
              <a:rPr lang="en-US" sz="2600" b="1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AI</a:t>
            </a:r>
            <a:r>
              <a:rPr lang="en-US" sz="2600" b="1" dirty="0">
                <a:solidFill>
                  <a:srgbClr val="999999"/>
                </a:solidFill>
                <a:latin typeface="Proxima Nova"/>
                <a:ea typeface="Proxima Nova"/>
                <a:cs typeface="Proxima Nova"/>
                <a:sym typeface="Proxima Nova"/>
              </a:rPr>
              <a:t>ntum.ai</a:t>
            </a:r>
            <a:endParaRPr sz="1000" b="1" i="0" u="none" strike="noStrike" cap="none" dirty="0">
              <a:solidFill>
                <a:srgbClr val="999999"/>
              </a:solidFill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289550" y="304800"/>
            <a:ext cx="6781800" cy="72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q</a:t>
            </a:r>
            <a:r>
              <a:rPr lang="en-US" sz="2600" b="1" dirty="0">
                <a:solidFill>
                  <a:srgbClr val="FFC000"/>
                </a:solidFill>
                <a:latin typeface="Proxima Nova"/>
                <a:ea typeface="Proxima Nova"/>
                <a:cs typeface="Proxima Nova"/>
                <a:sym typeface="Proxima Nova"/>
              </a:rPr>
              <a:t>AI</a:t>
            </a:r>
            <a:r>
              <a:rPr lang="en-US" sz="2600" b="1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ntum.ai</a:t>
            </a:r>
            <a:endParaRPr sz="2600" b="1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13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Quantum Large Language Model Company</a:t>
            </a:r>
            <a:endParaRPr sz="1300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g2ec8ce3dfb4_0_148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g2ec8ce3dfb4_0_148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ec8ce3dfb4_0_148"/>
          <p:cNvSpPr txBox="1"/>
          <p:nvPr/>
        </p:nvSpPr>
        <p:spPr>
          <a:xfrm>
            <a:off x="289500" y="1337988"/>
            <a:ext cx="54774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600" dirty="0">
                <a:solidFill>
                  <a:srgbClr val="49932D"/>
                </a:solidFill>
              </a:rPr>
              <a:t>In order for quantum computers to be used for practical problems, we need a full stack of</a:t>
            </a:r>
            <a:r>
              <a:rPr lang="en-US" sz="26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600" b="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600" dirty="0">
              <a:solidFill>
                <a:srgbClr val="49932D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Char char="●"/>
            </a:pPr>
            <a:r>
              <a:rPr lang="en-US" sz="2600" dirty="0">
                <a:solidFill>
                  <a:srgbClr val="49932D"/>
                </a:solidFill>
              </a:rPr>
              <a:t>hardware</a:t>
            </a:r>
            <a:endParaRPr sz="2600" dirty="0">
              <a:solidFill>
                <a:srgbClr val="49932D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Char char="●"/>
            </a:pPr>
            <a:r>
              <a:rPr lang="en-US" sz="2600" dirty="0">
                <a:solidFill>
                  <a:srgbClr val="49932D"/>
                </a:solidFill>
              </a:rPr>
              <a:t>control engineering</a:t>
            </a:r>
            <a:endParaRPr sz="2600" dirty="0">
              <a:solidFill>
                <a:srgbClr val="49932D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Char char="●"/>
            </a:pPr>
            <a:r>
              <a:rPr lang="en-US" sz="2600" dirty="0">
                <a:solidFill>
                  <a:srgbClr val="49932D"/>
                </a:solidFill>
              </a:rPr>
              <a:t>middleware</a:t>
            </a:r>
            <a:endParaRPr sz="2600" dirty="0">
              <a:solidFill>
                <a:srgbClr val="49932D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Char char="●"/>
            </a:pPr>
            <a:r>
              <a:rPr lang="en-US" sz="2600" dirty="0">
                <a:solidFill>
                  <a:srgbClr val="49932D"/>
                </a:solidFill>
              </a:rPr>
              <a:t>software</a:t>
            </a:r>
            <a:endParaRPr sz="2600" dirty="0">
              <a:solidFill>
                <a:srgbClr val="49932D"/>
              </a:solidFill>
            </a:endParaRPr>
          </a:p>
          <a:p>
            <a:pPr marL="457200" marR="0" lvl="0" indent="-393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Char char="●"/>
            </a:pPr>
            <a:r>
              <a:rPr lang="en-US" sz="2600" dirty="0">
                <a:solidFill>
                  <a:srgbClr val="49932D"/>
                </a:solidFill>
              </a:rPr>
              <a:t>quantum algorithms</a:t>
            </a:r>
            <a:endParaRPr sz="2600" dirty="0">
              <a:solidFill>
                <a:srgbClr val="49932D"/>
              </a:solidFill>
            </a:endParaRPr>
          </a:p>
        </p:txBody>
      </p:sp>
      <p:sp>
        <p:nvSpPr>
          <p:cNvPr id="183" name="Google Shape;183;g2ec8ce3dfb4_0_148"/>
          <p:cNvSpPr/>
          <p:nvPr/>
        </p:nvSpPr>
        <p:spPr>
          <a:xfrm>
            <a:off x="289510" y="29639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Quantum Computing Stack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g2ec8ce3dfb4_0_148"/>
          <p:cNvPicPr preferRelativeResize="0"/>
          <p:nvPr/>
        </p:nvPicPr>
        <p:blipFill rotWithShape="1">
          <a:blip r:embed="rId4">
            <a:alphaModFix/>
          </a:blip>
          <a:srcRect t="14244" r="1777"/>
          <a:stretch/>
        </p:blipFill>
        <p:spPr>
          <a:xfrm>
            <a:off x="6218700" y="1130850"/>
            <a:ext cx="5064125" cy="4960326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2ec8ce3dfb4_0_148"/>
          <p:cNvSpPr txBox="1"/>
          <p:nvPr/>
        </p:nvSpPr>
        <p:spPr>
          <a:xfrm>
            <a:off x="391275" y="6267025"/>
            <a:ext cx="961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 Roadmap for Quantum Interconnects, Q-Next, DOE Office of Science National Quantum Information Science Research Centers, July 2022,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g2ec8ce3dfb4_0_132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2ec8ce3dfb4_0_132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ec8ce3dfb4_0_132"/>
          <p:cNvSpPr txBox="1"/>
          <p:nvPr/>
        </p:nvSpPr>
        <p:spPr>
          <a:xfrm>
            <a:off x="1226200" y="1075925"/>
            <a:ext cx="939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dirty="0">
                <a:solidFill>
                  <a:srgbClr val="49932D"/>
                </a:solidFill>
              </a:rPr>
              <a:t>We need to store quantum information complex computations.</a:t>
            </a:r>
            <a:r>
              <a:rPr lang="en-US" sz="2400" i="0" u="none" strike="noStrike" cap="none" dirty="0">
                <a:solidFill>
                  <a:srgbClr val="49932D"/>
                </a:solidFill>
              </a:rPr>
              <a:t> </a:t>
            </a:r>
            <a:endParaRPr sz="2000" i="0" u="none" strike="noStrike" cap="none" dirty="0">
              <a:solidFill>
                <a:srgbClr val="000000"/>
              </a:solidFill>
            </a:endParaRPr>
          </a:p>
        </p:txBody>
      </p:sp>
      <p:sp>
        <p:nvSpPr>
          <p:cNvPr id="193" name="Google Shape;193;g2ec8ce3dfb4_0_132"/>
          <p:cNvSpPr/>
          <p:nvPr/>
        </p:nvSpPr>
        <p:spPr>
          <a:xfrm>
            <a:off x="289510" y="29639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Quantum Memory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4" name="Google Shape;194;g2ec8ce3dfb4_0_132"/>
          <p:cNvPicPr preferRelativeResize="0"/>
          <p:nvPr/>
        </p:nvPicPr>
        <p:blipFill rotWithShape="1">
          <a:blip r:embed="rId4">
            <a:alphaModFix/>
          </a:blip>
          <a:srcRect t="12724" r="1497"/>
          <a:stretch/>
        </p:blipFill>
        <p:spPr>
          <a:xfrm>
            <a:off x="2310700" y="1699400"/>
            <a:ext cx="6385551" cy="4397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2ec8ce3dfb4_0_132"/>
          <p:cNvSpPr txBox="1"/>
          <p:nvPr/>
        </p:nvSpPr>
        <p:spPr>
          <a:xfrm>
            <a:off x="391275" y="6267025"/>
            <a:ext cx="961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 Roadmap for Quantum Interconnects, Q-Next, DOE Office of Science National Quantum Information Science Research Centers, July 2022,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g2ec8ce3dfb4_0_165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ec8ce3dfb4_0_165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g2ec8ce3dfb4_0_165"/>
          <p:cNvSpPr txBox="1"/>
          <p:nvPr/>
        </p:nvSpPr>
        <p:spPr>
          <a:xfrm>
            <a:off x="289500" y="1526863"/>
            <a:ext cx="7020000" cy="44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49932D"/>
                </a:solidFill>
              </a:rPr>
              <a:t>Quantum Computing:</a:t>
            </a:r>
            <a:r>
              <a:rPr lang="en-US" sz="2400" dirty="0">
                <a:solidFill>
                  <a:srgbClr val="49932D"/>
                </a:solidFill>
              </a:rPr>
              <a:t> </a:t>
            </a:r>
            <a:endParaRPr sz="2400" dirty="0">
              <a:solidFill>
                <a:srgbClr val="4993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rgbClr val="49932D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400"/>
              <a:buChar char="●"/>
            </a:pPr>
            <a:r>
              <a:rPr lang="en-US" sz="2400" dirty="0">
                <a:solidFill>
                  <a:srgbClr val="49932D"/>
                </a:solidFill>
              </a:rPr>
              <a:t>enabling error correction </a:t>
            </a:r>
            <a:endParaRPr sz="2400" dirty="0">
              <a:solidFill>
                <a:srgbClr val="49932D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400"/>
              <a:buChar char="●"/>
            </a:pPr>
            <a:r>
              <a:rPr lang="en-US" sz="2400" dirty="0">
                <a:solidFill>
                  <a:srgbClr val="49932D"/>
                </a:solidFill>
              </a:rPr>
              <a:t>implementation of quantum algorithms that require long-term storage of quantum states.</a:t>
            </a:r>
            <a:endParaRPr sz="2400" dirty="0">
              <a:solidFill>
                <a:srgbClr val="49932D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4993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49932D"/>
                </a:solidFill>
              </a:rPr>
              <a:t>Quantum Communication:</a:t>
            </a:r>
            <a:r>
              <a:rPr lang="en-US" sz="2400" dirty="0">
                <a:solidFill>
                  <a:srgbClr val="49932D"/>
                </a:solidFill>
              </a:rPr>
              <a:t> </a:t>
            </a:r>
            <a:endParaRPr sz="2400" dirty="0">
              <a:solidFill>
                <a:srgbClr val="4993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dirty="0">
              <a:solidFill>
                <a:srgbClr val="49932D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400"/>
              <a:buChar char="●"/>
            </a:pPr>
            <a:r>
              <a:rPr lang="en-US" sz="2400" dirty="0">
                <a:solidFill>
                  <a:srgbClr val="49932D"/>
                </a:solidFill>
              </a:rPr>
              <a:t>in quantum repeaters, which are used to extend the range of quantum communication networks.</a:t>
            </a:r>
            <a:endParaRPr sz="2400" dirty="0">
              <a:solidFill>
                <a:srgbClr val="49932D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9932D"/>
              </a:solidFill>
            </a:endParaRPr>
          </a:p>
        </p:txBody>
      </p:sp>
      <p:sp>
        <p:nvSpPr>
          <p:cNvPr id="203" name="Google Shape;203;g2ec8ce3dfb4_0_165"/>
          <p:cNvSpPr txBox="1"/>
          <p:nvPr/>
        </p:nvSpPr>
        <p:spPr>
          <a:xfrm>
            <a:off x="408000" y="6559525"/>
            <a:ext cx="2970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Advancing Humanity through Quantum Innovations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ec8ce3dfb4_0_165"/>
          <p:cNvSpPr/>
          <p:nvPr/>
        </p:nvSpPr>
        <p:spPr>
          <a:xfrm>
            <a:off x="289510" y="29639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Quantum Memory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g2ec8ce3dfb4_0_1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3650" y="2077001"/>
            <a:ext cx="4883550" cy="3125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g2ec8ce3dfb4_0_165"/>
          <p:cNvSpPr txBox="1"/>
          <p:nvPr/>
        </p:nvSpPr>
        <p:spPr>
          <a:xfrm>
            <a:off x="7476875" y="5361475"/>
            <a:ext cx="4547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hlink"/>
                </a:solidFill>
                <a:hlinkClick r:id="rId5"/>
              </a:rPr>
              <a:t>https://www.gophotonics.com/community/what-is-a-quantum-memory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g2ec8ce3dfb4_0_179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g2ec8ce3dfb4_0_179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g2ec8ce3dfb4_0_179"/>
          <p:cNvSpPr txBox="1"/>
          <p:nvPr/>
        </p:nvSpPr>
        <p:spPr>
          <a:xfrm>
            <a:off x="624025" y="2184600"/>
            <a:ext cx="5013000" cy="33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9932D"/>
                </a:solidFill>
              </a:rPr>
              <a:t>Quantum transducers are devices that convert quantum information from one physical form to another, enabling the interconnection of different quantum systems.</a:t>
            </a:r>
            <a:endParaRPr sz="2800" dirty="0">
              <a:solidFill>
                <a:srgbClr val="49932D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9932D"/>
              </a:solidFill>
            </a:endParaRPr>
          </a:p>
        </p:txBody>
      </p:sp>
      <p:sp>
        <p:nvSpPr>
          <p:cNvPr id="214" name="Google Shape;214;g2ec8ce3dfb4_0_179"/>
          <p:cNvSpPr txBox="1"/>
          <p:nvPr/>
        </p:nvSpPr>
        <p:spPr>
          <a:xfrm>
            <a:off x="408000" y="6559525"/>
            <a:ext cx="2970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Advancing Humanity through Quantum Innovations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g2ec8ce3dfb4_0_179"/>
          <p:cNvSpPr/>
          <p:nvPr/>
        </p:nvSpPr>
        <p:spPr>
          <a:xfrm>
            <a:off x="289510" y="29639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Quantum Transducers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g2ec8ce3dfb4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5175" y="1820276"/>
            <a:ext cx="5579699" cy="3623686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ec8ce3dfb4_0_179"/>
          <p:cNvSpPr txBox="1"/>
          <p:nvPr/>
        </p:nvSpPr>
        <p:spPr>
          <a:xfrm>
            <a:off x="5901125" y="5351700"/>
            <a:ext cx="5887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hlink"/>
                </a:solidFill>
                <a:hlinkClick r:id="rId5"/>
              </a:rPr>
              <a:t>https://www.nist.gov/pml/quantum-networks-nist/technologies-quantum-networks/transducers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g2ec8ce3dfb4_0_196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2ec8ce3dfb4_0_196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g2ec8ce3dfb4_0_196"/>
          <p:cNvSpPr/>
          <p:nvPr/>
        </p:nvSpPr>
        <p:spPr>
          <a:xfrm>
            <a:off x="289510" y="29639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Quantum Sensing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g2ec8ce3dfb4_0_196"/>
          <p:cNvSpPr txBox="1"/>
          <p:nvPr/>
        </p:nvSpPr>
        <p:spPr>
          <a:xfrm>
            <a:off x="391275" y="6267025"/>
            <a:ext cx="96114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https://</a:t>
            </a:r>
            <a:r>
              <a:rPr lang="en-US" dirty="0" err="1">
                <a:solidFill>
                  <a:schemeClr val="dk1"/>
                </a:solidFill>
              </a:rPr>
              <a:t>www.psmarketresearch.com</a:t>
            </a:r>
            <a:r>
              <a:rPr lang="en-US" dirty="0">
                <a:solidFill>
                  <a:schemeClr val="dk1"/>
                </a:solidFill>
              </a:rPr>
              <a:t>/market-analysis/quantum-sensors-market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A573AD-2E07-84B3-0391-F21AE87CE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472" y="1333500"/>
            <a:ext cx="6972300" cy="4191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127201-8CA4-ECBE-F6AC-5D6E66DA4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4575" y="2623507"/>
            <a:ext cx="2616200" cy="2070100"/>
          </a:xfrm>
          <a:prstGeom prst="rect">
            <a:avLst/>
          </a:prstGeom>
        </p:spPr>
      </p:pic>
      <p:sp>
        <p:nvSpPr>
          <p:cNvPr id="6" name="Google Shape;202;g2ec8ce3dfb4_0_165">
            <a:extLst>
              <a:ext uri="{FF2B5EF4-FFF2-40B4-BE49-F238E27FC236}">
                <a16:creationId xmlns:a16="http://schemas.microsoft.com/office/drawing/2014/main" id="{E9944EDA-4C0C-4D32-A703-02D1BDC48BC5}"/>
              </a:ext>
            </a:extLst>
          </p:cNvPr>
          <p:cNvSpPr txBox="1"/>
          <p:nvPr/>
        </p:nvSpPr>
        <p:spPr>
          <a:xfrm>
            <a:off x="8682000" y="1992405"/>
            <a:ext cx="7020000" cy="587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dirty="0">
                <a:solidFill>
                  <a:srgbClr val="49932D"/>
                </a:solidFill>
              </a:rPr>
              <a:t>Application Industries</a:t>
            </a:r>
            <a:endParaRPr sz="2000" dirty="0">
              <a:solidFill>
                <a:srgbClr val="4993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>
              <a:solidFill>
                <a:srgbClr val="49932D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754642-B6FA-8B08-AC21-533EBA883D1D}"/>
              </a:ext>
            </a:extLst>
          </p:cNvPr>
          <p:cNvSpPr txBox="1"/>
          <p:nvPr/>
        </p:nvSpPr>
        <p:spPr>
          <a:xfrm>
            <a:off x="5354241" y="5358342"/>
            <a:ext cx="790813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accent6"/>
                </a:solidFill>
                <a:effectLst/>
                <a:latin typeface="Google Sans"/>
              </a:rPr>
              <a:t>Photosynthetically Active Radiation</a:t>
            </a:r>
            <a:endParaRPr lang="en-US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g2ec8ce3dfb4_0_207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ec8ce3dfb4_0_207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g2ec8ce3dfb4_0_207"/>
          <p:cNvSpPr txBox="1"/>
          <p:nvPr/>
        </p:nvSpPr>
        <p:spPr>
          <a:xfrm>
            <a:off x="624025" y="2184600"/>
            <a:ext cx="5013000" cy="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rgbClr val="49932D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dirty="0">
              <a:solidFill>
                <a:srgbClr val="49932D"/>
              </a:solidFill>
            </a:endParaRPr>
          </a:p>
        </p:txBody>
      </p:sp>
      <p:sp>
        <p:nvSpPr>
          <p:cNvPr id="234" name="Google Shape;234;g2ec8ce3dfb4_0_207"/>
          <p:cNvSpPr/>
          <p:nvPr/>
        </p:nvSpPr>
        <p:spPr>
          <a:xfrm>
            <a:off x="289510" y="29639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Biomedical Quantum Sensing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2ec8ce3dfb4_0_207"/>
          <p:cNvSpPr txBox="1"/>
          <p:nvPr/>
        </p:nvSpPr>
        <p:spPr>
          <a:xfrm>
            <a:off x="289500" y="6291625"/>
            <a:ext cx="79260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rgbClr val="222222"/>
                </a:solidFill>
              </a:rPr>
              <a:t>Quantum sensors for biomedical applications, Aslam et al., Nature Reviews Physics, 2023</a:t>
            </a:r>
            <a:endParaRPr dirty="0">
              <a:solidFill>
                <a:srgbClr val="22222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/>
          </a:p>
        </p:txBody>
      </p:sp>
      <p:pic>
        <p:nvPicPr>
          <p:cNvPr id="236" name="Google Shape;236;g2ec8ce3dfb4_0_2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0675" y="1182687"/>
            <a:ext cx="7459729" cy="491415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g273a4ae9327_0_31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273a4ae9327_0_31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g273a4ae9327_0_31"/>
          <p:cNvSpPr txBox="1"/>
          <p:nvPr/>
        </p:nvSpPr>
        <p:spPr>
          <a:xfrm>
            <a:off x="408000" y="6559525"/>
            <a:ext cx="2970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Advancing Humanity through Quantum Innovations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g273a4ae9327_0_31"/>
          <p:cNvSpPr/>
          <p:nvPr/>
        </p:nvSpPr>
        <p:spPr>
          <a:xfrm>
            <a:off x="525075" y="1237150"/>
            <a:ext cx="10866000" cy="3907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Advantages of PAQC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400"/>
              <a:buFont typeface="Arial"/>
              <a:buChar char="●"/>
            </a:pPr>
            <a:r>
              <a:rPr lang="en-US" sz="23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Compatible with the existing communications infrastructure.</a:t>
            </a:r>
            <a:endParaRPr sz="2300" b="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400"/>
              <a:buFont typeface="Arial"/>
              <a:buChar char="●"/>
            </a:pPr>
            <a:r>
              <a:rPr lang="en-US" sz="23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Operates at room-temperature.</a:t>
            </a:r>
            <a:endParaRPr sz="2300" b="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300"/>
              <a:buFont typeface="Arial"/>
              <a:buChar char="●"/>
            </a:pPr>
            <a:r>
              <a:rPr lang="en-US" sz="23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Higher dimensional computational space.</a:t>
            </a:r>
            <a:endParaRPr sz="2300" b="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300"/>
              <a:buFont typeface="Arial"/>
              <a:buChar char="●"/>
            </a:pPr>
            <a:r>
              <a:rPr lang="en-US" sz="23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Easy to network and multiplex</a:t>
            </a:r>
            <a:endParaRPr sz="2300" b="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300"/>
              <a:buFont typeface="Arial"/>
              <a:buChar char="●"/>
            </a:pPr>
            <a:r>
              <a:rPr lang="en-US" sz="23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Low cost of mass production</a:t>
            </a:r>
            <a:endParaRPr sz="2300" b="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300"/>
              <a:buFont typeface="Arial"/>
              <a:buChar char="●"/>
            </a:pPr>
            <a:r>
              <a:rPr lang="en-US" sz="23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Mountable on smartphones, laptops, and edge devices</a:t>
            </a:r>
            <a:endParaRPr sz="2300" b="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g273a4ae9327_0_31"/>
          <p:cNvSpPr/>
          <p:nvPr/>
        </p:nvSpPr>
        <p:spPr>
          <a:xfrm>
            <a:off x="408010" y="548224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qAIntum.ai believes the future of quantum computing will be Photonics-based.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g273a4ae9327_0_31"/>
          <p:cNvSpPr/>
          <p:nvPr/>
        </p:nvSpPr>
        <p:spPr>
          <a:xfrm>
            <a:off x="289510" y="29639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Photonic Analog Quantum Computing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2ec8ce3dfb4_0_104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ec8ce3dfb4_0_104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2ec8ce3dfb4_0_104"/>
          <p:cNvSpPr txBox="1"/>
          <p:nvPr/>
        </p:nvSpPr>
        <p:spPr>
          <a:xfrm>
            <a:off x="408000" y="6559525"/>
            <a:ext cx="2970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Advancing Humanity through Quantum Innovations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g2ec8ce3dfb4_0_104"/>
          <p:cNvSpPr/>
          <p:nvPr/>
        </p:nvSpPr>
        <p:spPr>
          <a:xfrm>
            <a:off x="289510" y="29639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Conclusion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111;g2ec0214c63e_0_2">
            <a:extLst>
              <a:ext uri="{FF2B5EF4-FFF2-40B4-BE49-F238E27FC236}">
                <a16:creationId xmlns:a16="http://schemas.microsoft.com/office/drawing/2014/main" id="{CCEE592E-BD5A-AB2A-719B-C5B595934F30}"/>
              </a:ext>
            </a:extLst>
          </p:cNvPr>
          <p:cNvSpPr/>
          <p:nvPr/>
        </p:nvSpPr>
        <p:spPr>
          <a:xfrm>
            <a:off x="522298" y="1624791"/>
            <a:ext cx="11494501" cy="3907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400"/>
            </a:pPr>
            <a:endParaRPr lang="en-US" sz="2300" dirty="0">
              <a:solidFill>
                <a:srgbClr val="49932D"/>
              </a:solidFill>
            </a:endParaRPr>
          </a:p>
          <a:p>
            <a:pPr marL="457200" indent="-381000">
              <a:lnSpc>
                <a:spcPct val="115000"/>
              </a:lnSpc>
              <a:buClr>
                <a:srgbClr val="49932D"/>
              </a:buClr>
              <a:buSzPts val="2400"/>
              <a:buFont typeface="Arial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With 40 years of history, quantum computing is still at its infancy compared to what can be realized.</a:t>
            </a:r>
          </a:p>
          <a:p>
            <a:pPr marL="457200" indent="-381000">
              <a:lnSpc>
                <a:spcPct val="115000"/>
              </a:lnSpc>
              <a:buClr>
                <a:srgbClr val="49932D"/>
              </a:buClr>
              <a:buSzPts val="2400"/>
              <a:buFont typeface="Arial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Algorithms and hardware need to be developed hand in hand.</a:t>
            </a:r>
          </a:p>
          <a:p>
            <a:pPr marL="457200" indent="-381000">
              <a:lnSpc>
                <a:spcPct val="115000"/>
              </a:lnSpc>
              <a:buClr>
                <a:srgbClr val="49932D"/>
              </a:buClr>
              <a:buSzPts val="2400"/>
              <a:buFont typeface="Arial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Analog Quantum Computing offers higher dimensional computational space, hence more compression of information processing.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400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Photonic Quantum Computing offers the most cost effective solution with utilities.</a:t>
            </a:r>
            <a:endParaRPr sz="2300" dirty="0">
              <a:solidFill>
                <a:srgbClr val="49932D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300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Quantum future is arriving.</a:t>
            </a:r>
            <a:endParaRPr sz="2300" dirty="0">
              <a:solidFill>
                <a:srgbClr val="4993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dirty="0">
              <a:solidFill>
                <a:srgbClr val="4993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dirty="0">
              <a:solidFill>
                <a:srgbClr val="49932D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dirty="0">
              <a:solidFill>
                <a:srgbClr val="49932D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 rotWithShape="1">
          <a:blip r:embed="rId3">
            <a:alphaModFix amt="20000"/>
          </a:blip>
          <a:srcRect t="23487" b="26005"/>
          <a:stretch/>
        </p:blipFill>
        <p:spPr>
          <a:xfrm>
            <a:off x="0" y="5874902"/>
            <a:ext cx="12192000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 txBox="1"/>
          <p:nvPr/>
        </p:nvSpPr>
        <p:spPr>
          <a:xfrm>
            <a:off x="9680400" y="6559516"/>
            <a:ext cx="222204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1"/>
          <p:cNvSpPr/>
          <p:nvPr/>
        </p:nvSpPr>
        <p:spPr>
          <a:xfrm>
            <a:off x="289550" y="317500"/>
            <a:ext cx="11613000" cy="5951700"/>
          </a:xfrm>
          <a:prstGeom prst="rect">
            <a:avLst/>
          </a:prstGeom>
          <a:solidFill>
            <a:srgbClr val="49932D">
              <a:alpha val="1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b="1" dirty="0">
              <a:solidFill>
                <a:srgbClr val="49932D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49932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49932D"/>
              </a:solidFill>
            </a:endParaRPr>
          </a:p>
        </p:txBody>
      </p:sp>
      <p:sp>
        <p:nvSpPr>
          <p:cNvPr id="102" name="Google Shape;102;p11"/>
          <p:cNvSpPr txBox="1"/>
          <p:nvPr/>
        </p:nvSpPr>
        <p:spPr>
          <a:xfrm>
            <a:off x="408000" y="6559525"/>
            <a:ext cx="2970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Advancing Humanity through Quantum Innovations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2062163" y="1521939"/>
            <a:ext cx="7315200" cy="384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</a:p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US" sz="3600" b="1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Quantum Future is Coming!</a:t>
            </a: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600" b="1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Thank you!</a:t>
            </a:r>
            <a:endParaRPr sz="7200" b="1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82840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1"/>
          <p:cNvPicPr preferRelativeResize="0"/>
          <p:nvPr/>
        </p:nvPicPr>
        <p:blipFill rotWithShape="1">
          <a:blip r:embed="rId3">
            <a:alphaModFix amt="20000"/>
          </a:blip>
          <a:srcRect t="23487" b="26005"/>
          <a:stretch/>
        </p:blipFill>
        <p:spPr>
          <a:xfrm>
            <a:off x="0" y="5874902"/>
            <a:ext cx="12192000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1"/>
          <p:cNvSpPr txBox="1"/>
          <p:nvPr/>
        </p:nvSpPr>
        <p:spPr>
          <a:xfrm>
            <a:off x="9680400" y="6559516"/>
            <a:ext cx="2222040" cy="230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1"/>
          <p:cNvSpPr/>
          <p:nvPr/>
        </p:nvSpPr>
        <p:spPr>
          <a:xfrm>
            <a:off x="289550" y="317500"/>
            <a:ext cx="11613000" cy="5951700"/>
          </a:xfrm>
          <a:prstGeom prst="rect">
            <a:avLst/>
          </a:prstGeom>
          <a:solidFill>
            <a:srgbClr val="49932D">
              <a:alpha val="1294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b="1" dirty="0">
              <a:solidFill>
                <a:srgbClr val="49932D"/>
              </a:solidFill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49932D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00" dirty="0">
              <a:solidFill>
                <a:srgbClr val="49932D"/>
              </a:solidFill>
            </a:endParaRPr>
          </a:p>
        </p:txBody>
      </p:sp>
      <p:sp>
        <p:nvSpPr>
          <p:cNvPr id="102" name="Google Shape;102;p11"/>
          <p:cNvSpPr txBox="1"/>
          <p:nvPr/>
        </p:nvSpPr>
        <p:spPr>
          <a:xfrm>
            <a:off x="408000" y="6559525"/>
            <a:ext cx="2970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Advancing Humanity through Quantum Innovations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3162300" y="843950"/>
            <a:ext cx="7315200" cy="4548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              AGENDA</a:t>
            </a:r>
            <a:endParaRPr sz="2600" b="1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00" b="1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Font typeface="Proxima Nova"/>
              <a:buAutoNum type="arabicPeriod"/>
            </a:pPr>
            <a:r>
              <a:rPr lang="en-US" sz="26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Quantum Communications</a:t>
            </a: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Font typeface="Proxima Nova"/>
              <a:buAutoNum type="arabicPeriod"/>
            </a:pPr>
            <a:endParaRPr lang="en-US" sz="1000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Font typeface="Proxima Nova"/>
              <a:buAutoNum type="arabicPeriod"/>
            </a:pPr>
            <a:r>
              <a:rPr lang="en-US" sz="26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Quantum Computing</a:t>
            </a: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Font typeface="Proxima Nova"/>
              <a:buAutoNum type="arabicPeriod"/>
            </a:pPr>
            <a:endParaRPr lang="en-US" sz="1000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Font typeface="Proxima Nova"/>
              <a:buAutoNum type="arabicPeriod"/>
            </a:pPr>
            <a:r>
              <a:rPr lang="en-US" sz="26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Quantum Memory</a:t>
            </a: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Font typeface="Proxima Nova"/>
              <a:buAutoNum type="arabicPeriod"/>
            </a:pPr>
            <a:endParaRPr lang="en-US" sz="1000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Font typeface="Proxima Nova"/>
              <a:buAutoNum type="arabicPeriod"/>
            </a:pPr>
            <a:r>
              <a:rPr lang="en-US" sz="26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Quantum Transducers</a:t>
            </a: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Font typeface="Proxima Nova"/>
              <a:buAutoNum type="arabicPeriod"/>
            </a:pPr>
            <a:endParaRPr lang="en-US" sz="1000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Font typeface="Proxima Nova"/>
              <a:buAutoNum type="arabicPeriod"/>
            </a:pPr>
            <a:r>
              <a:rPr lang="en-US" sz="26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Quantum Sensing</a:t>
            </a: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Font typeface="Proxima Nova"/>
              <a:buAutoNum type="arabicPeriod"/>
            </a:pPr>
            <a:endParaRPr lang="en-US" sz="1000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lvl="0" indent="-3937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600"/>
              <a:buFont typeface="Proxima Nova"/>
              <a:buAutoNum type="arabicPeriod"/>
            </a:pPr>
            <a:r>
              <a:rPr lang="en-US" sz="2600" dirty="0">
                <a:solidFill>
                  <a:srgbClr val="49932D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 and Q&amp;A</a:t>
            </a:r>
            <a:endParaRPr sz="2600" dirty="0">
              <a:solidFill>
                <a:srgbClr val="49932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2ec0214c63e_0_2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ec0214c63e_0_2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ec0214c63e_0_2"/>
          <p:cNvSpPr txBox="1"/>
          <p:nvPr/>
        </p:nvSpPr>
        <p:spPr>
          <a:xfrm>
            <a:off x="408000" y="6243166"/>
            <a:ext cx="9577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Development of Quantum InterConnects (QuICs) for Next-Generation Information Technologies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111" name="Google Shape;111;g2ec0214c63e_0_2"/>
          <p:cNvSpPr/>
          <p:nvPr/>
        </p:nvSpPr>
        <p:spPr>
          <a:xfrm>
            <a:off x="407998" y="1477500"/>
            <a:ext cx="11494501" cy="3907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762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400"/>
            </a:pPr>
            <a:endParaRPr lang="en-US" sz="2300" dirty="0">
              <a:solidFill>
                <a:srgbClr val="49932D"/>
              </a:solidFill>
            </a:endParaRPr>
          </a:p>
          <a:p>
            <a:pPr marL="457200" indent="-381000">
              <a:lnSpc>
                <a:spcPct val="115000"/>
              </a:lnSpc>
              <a:buClr>
                <a:srgbClr val="49932D"/>
              </a:buClr>
              <a:buSzPts val="2400"/>
              <a:buFont typeface="Arial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Quantum computers are not going to replace classical computers.</a:t>
            </a:r>
          </a:p>
          <a:p>
            <a:pPr marL="457200" indent="-381000">
              <a:lnSpc>
                <a:spcPct val="115000"/>
              </a:lnSpc>
              <a:buClr>
                <a:srgbClr val="49932D"/>
              </a:buClr>
              <a:buSzPts val="2400"/>
              <a:buFont typeface="Arial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They are going to be application-specific computers solving specific problems.</a:t>
            </a:r>
          </a:p>
          <a:p>
            <a:pPr marL="457200" indent="-381000">
              <a:lnSpc>
                <a:spcPct val="115000"/>
              </a:lnSpc>
              <a:buClr>
                <a:srgbClr val="49932D"/>
              </a:buClr>
              <a:buSzPts val="2400"/>
              <a:buFont typeface="Arial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They will be used as special purpose computers in the classical computing paradigm.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400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National Science Foundation (</a:t>
            </a:r>
            <a:r>
              <a:rPr lang="en-US" sz="2300" b="1" dirty="0">
                <a:solidFill>
                  <a:srgbClr val="49932D"/>
                </a:solidFill>
              </a:rPr>
              <a:t>NSF</a:t>
            </a:r>
            <a:r>
              <a:rPr lang="en-US" sz="2300" dirty="0">
                <a:solidFill>
                  <a:srgbClr val="49932D"/>
                </a:solidFill>
              </a:rPr>
              <a:t>) and Department of Energy (</a:t>
            </a:r>
            <a:r>
              <a:rPr lang="en-US" sz="2300" b="1" dirty="0">
                <a:solidFill>
                  <a:srgbClr val="49932D"/>
                </a:solidFill>
              </a:rPr>
              <a:t>DOE</a:t>
            </a:r>
            <a:r>
              <a:rPr lang="en-US" sz="2300" dirty="0">
                <a:solidFill>
                  <a:srgbClr val="49932D"/>
                </a:solidFill>
              </a:rPr>
              <a:t>) have been designing a blueprint for the classical-quantum hybrid internet infrastructure since 2019.</a:t>
            </a:r>
            <a:endParaRPr sz="2300" dirty="0">
              <a:solidFill>
                <a:srgbClr val="49932D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300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It will utilize the existing communications-computing infrastructure with additional channels for quantum information processing.</a:t>
            </a:r>
            <a:endParaRPr sz="2300" dirty="0">
              <a:solidFill>
                <a:srgbClr val="4993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dirty="0">
              <a:solidFill>
                <a:srgbClr val="4993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dirty="0">
              <a:solidFill>
                <a:srgbClr val="49932D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dirty="0">
              <a:solidFill>
                <a:srgbClr val="49932D"/>
              </a:solidFill>
            </a:endParaRPr>
          </a:p>
        </p:txBody>
      </p:sp>
      <p:sp>
        <p:nvSpPr>
          <p:cNvPr id="112" name="Google Shape;112;g2ec0214c63e_0_2"/>
          <p:cNvSpPr/>
          <p:nvPr/>
        </p:nvSpPr>
        <p:spPr>
          <a:xfrm>
            <a:off x="289510" y="296422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Quantum InterConnects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g2ec0214c63e_0_2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g2ec0214c63e_0_2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g2ec0214c63e_0_2"/>
          <p:cNvSpPr txBox="1"/>
          <p:nvPr/>
        </p:nvSpPr>
        <p:spPr>
          <a:xfrm>
            <a:off x="408000" y="6243166"/>
            <a:ext cx="9577800" cy="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solidFill>
                  <a:schemeClr val="dk1"/>
                </a:solidFill>
                <a:highlight>
                  <a:srgbClr val="FFFFFF"/>
                </a:highlight>
              </a:rPr>
              <a:t>Development of Quantum InterConnects (QuICs) for Next-Generation Information Technologies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dirty="0">
              <a:solidFill>
                <a:schemeClr val="dk1"/>
              </a:solidFill>
            </a:endParaRPr>
          </a:p>
        </p:txBody>
      </p:sp>
      <p:sp>
        <p:nvSpPr>
          <p:cNvPr id="111" name="Google Shape;111;g2ec0214c63e_0_2"/>
          <p:cNvSpPr/>
          <p:nvPr/>
        </p:nvSpPr>
        <p:spPr>
          <a:xfrm>
            <a:off x="408000" y="1477500"/>
            <a:ext cx="4367100" cy="3907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dirty="0">
              <a:solidFill>
                <a:srgbClr val="49932D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dirty="0">
                <a:solidFill>
                  <a:srgbClr val="49932D"/>
                </a:solidFill>
              </a:rPr>
              <a:t>Quantum InterConnects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dirty="0">
              <a:solidFill>
                <a:srgbClr val="49932D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400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Quantum communications</a:t>
            </a:r>
            <a:endParaRPr sz="2300" dirty="0">
              <a:solidFill>
                <a:srgbClr val="49932D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300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Quantum computers</a:t>
            </a:r>
            <a:endParaRPr sz="2300" dirty="0">
              <a:solidFill>
                <a:srgbClr val="49932D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300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Quantum memory</a:t>
            </a:r>
            <a:endParaRPr sz="2300" dirty="0">
              <a:solidFill>
                <a:srgbClr val="49932D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300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Transducers</a:t>
            </a:r>
            <a:endParaRPr sz="2300" dirty="0">
              <a:solidFill>
                <a:srgbClr val="49932D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300"/>
              <a:buChar char="●"/>
            </a:pPr>
            <a:r>
              <a:rPr lang="en-US" sz="2300" dirty="0">
                <a:solidFill>
                  <a:srgbClr val="49932D"/>
                </a:solidFill>
              </a:rPr>
              <a:t>Quantum sensors</a:t>
            </a:r>
            <a:endParaRPr sz="2300" dirty="0">
              <a:solidFill>
                <a:srgbClr val="4993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dirty="0">
              <a:solidFill>
                <a:srgbClr val="49932D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dirty="0">
              <a:solidFill>
                <a:srgbClr val="49932D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dirty="0">
              <a:solidFill>
                <a:srgbClr val="49932D"/>
              </a:solidFill>
            </a:endParaRPr>
          </a:p>
        </p:txBody>
      </p:sp>
      <p:sp>
        <p:nvSpPr>
          <p:cNvPr id="112" name="Google Shape;112;g2ec0214c63e_0_2"/>
          <p:cNvSpPr/>
          <p:nvPr/>
        </p:nvSpPr>
        <p:spPr>
          <a:xfrm>
            <a:off x="289510" y="296422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Components of Quantum InterConnects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2ec0214c63e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4600" y="1661499"/>
            <a:ext cx="6651585" cy="3907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1346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g272fa12b002_0_0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72fa12b002_0_0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0" name="Google Shape;120;g272fa12b002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5750" y="1932513"/>
            <a:ext cx="6527700" cy="316393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272fa12b002_0_0"/>
          <p:cNvSpPr txBox="1"/>
          <p:nvPr/>
        </p:nvSpPr>
        <p:spPr>
          <a:xfrm>
            <a:off x="6309100" y="4952375"/>
            <a:ext cx="4625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submarine fiber optics network</a:t>
            </a:r>
            <a:endParaRPr sz="15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g272fa12b002_0_0"/>
          <p:cNvSpPr/>
          <p:nvPr/>
        </p:nvSpPr>
        <p:spPr>
          <a:xfrm>
            <a:off x="408000" y="1668425"/>
            <a:ext cx="2970900" cy="3907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49932D"/>
                </a:solidFill>
              </a:rPr>
              <a:t>Fully realized quantum network </a:t>
            </a:r>
            <a:endParaRPr sz="2800" dirty="0">
              <a:solidFill>
                <a:srgbClr val="49932D"/>
              </a:solidFill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800"/>
              <a:buChar char="●"/>
            </a:pPr>
            <a:r>
              <a:rPr lang="en-US" sz="2800" dirty="0">
                <a:solidFill>
                  <a:srgbClr val="49932D"/>
                </a:solidFill>
              </a:rPr>
              <a:t>SAT</a:t>
            </a:r>
            <a:endParaRPr sz="2800" dirty="0">
              <a:solidFill>
                <a:srgbClr val="49932D"/>
              </a:solidFill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800"/>
              <a:buChar char="●"/>
            </a:pPr>
            <a:r>
              <a:rPr lang="en-US" sz="2800" dirty="0">
                <a:solidFill>
                  <a:srgbClr val="49932D"/>
                </a:solidFill>
              </a:rPr>
              <a:t>WAN</a:t>
            </a:r>
            <a:endParaRPr sz="2800" dirty="0">
              <a:solidFill>
                <a:srgbClr val="49932D"/>
              </a:solidFill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800"/>
              <a:buChar char="●"/>
            </a:pPr>
            <a:r>
              <a:rPr lang="en-US" sz="2800" dirty="0">
                <a:solidFill>
                  <a:srgbClr val="49932D"/>
                </a:solidFill>
              </a:rPr>
              <a:t>MAN</a:t>
            </a:r>
            <a:endParaRPr sz="2800" dirty="0">
              <a:solidFill>
                <a:srgbClr val="49932D"/>
              </a:solidFill>
            </a:endParaRPr>
          </a:p>
          <a:p>
            <a:pPr marL="457200" marR="0" lvl="0" indent="-406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2800"/>
              <a:buChar char="●"/>
            </a:pPr>
            <a:r>
              <a:rPr lang="en-US" sz="2800" dirty="0">
                <a:solidFill>
                  <a:srgbClr val="49932D"/>
                </a:solidFill>
              </a:rPr>
              <a:t>LAN</a:t>
            </a:r>
            <a:endParaRPr sz="2800" dirty="0">
              <a:solidFill>
                <a:srgbClr val="49932D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i="0" u="none" strike="noStrike" cap="none" dirty="0">
              <a:solidFill>
                <a:srgbClr val="49932D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i="0" u="none" strike="noStrike" cap="none" dirty="0">
              <a:solidFill>
                <a:srgbClr val="49932D"/>
              </a:solidFill>
            </a:endParaRPr>
          </a:p>
        </p:txBody>
      </p:sp>
      <p:sp>
        <p:nvSpPr>
          <p:cNvPr id="123" name="Google Shape;123;g272fa12b002_0_0"/>
          <p:cNvSpPr/>
          <p:nvPr/>
        </p:nvSpPr>
        <p:spPr>
          <a:xfrm>
            <a:off x="289510" y="296422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Quantum Internet Infrastructure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272fa12b002_0_0"/>
          <p:cNvPicPr preferRelativeResize="0"/>
          <p:nvPr/>
        </p:nvPicPr>
        <p:blipFill rotWithShape="1">
          <a:blip r:embed="rId5">
            <a:alphaModFix/>
          </a:blip>
          <a:srcRect b="14784"/>
          <a:stretch/>
        </p:blipFill>
        <p:spPr>
          <a:xfrm>
            <a:off x="3378900" y="1154948"/>
            <a:ext cx="8557576" cy="47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72fa12b002_0_0"/>
          <p:cNvSpPr txBox="1"/>
          <p:nvPr/>
        </p:nvSpPr>
        <p:spPr>
          <a:xfrm>
            <a:off x="408000" y="6172700"/>
            <a:ext cx="961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 Roadmap for Quantum Interconnects, Q-Next, DOE Office of Science National Quantum Information Science Research Centers, July 2022,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2ec8ce3dfb4_0_1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g2ec8ce3dfb4_0_1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ec8ce3dfb4_0_1"/>
          <p:cNvSpPr txBox="1"/>
          <p:nvPr/>
        </p:nvSpPr>
        <p:spPr>
          <a:xfrm>
            <a:off x="391275" y="6267025"/>
            <a:ext cx="961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dirty="0">
                <a:solidFill>
                  <a:schemeClr val="dk1"/>
                </a:solidFill>
              </a:rPr>
              <a:t>A Roadmap for Quantum Interconnects, Q-Next, DOE Office of Science National Quantum Information Science Research Centers, July 2022, </a:t>
            </a: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2ec8ce3dfb4_0_1"/>
          <p:cNvSpPr txBox="1"/>
          <p:nvPr/>
        </p:nvSpPr>
        <p:spPr>
          <a:xfrm>
            <a:off x="6309100" y="4952375"/>
            <a:ext cx="4625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submarine fiber optics network</a:t>
            </a:r>
            <a:endParaRPr sz="15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g2ec8ce3dfb4_0_1"/>
          <p:cNvSpPr/>
          <p:nvPr/>
        </p:nvSpPr>
        <p:spPr>
          <a:xfrm>
            <a:off x="289510" y="296422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Quantum Communications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g2ec8ce3dfb4_0_1"/>
          <p:cNvPicPr preferRelativeResize="0"/>
          <p:nvPr/>
        </p:nvPicPr>
        <p:blipFill rotWithShape="1">
          <a:blip r:embed="rId4">
            <a:alphaModFix/>
          </a:blip>
          <a:srcRect l="1244" t="1711" r="744" b="26091"/>
          <a:stretch/>
        </p:blipFill>
        <p:spPr>
          <a:xfrm>
            <a:off x="1119775" y="1087250"/>
            <a:ext cx="9952450" cy="495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g2ec0214c63e_0_18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2ec0214c63e_0_18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g2ec0214c63e_0_18"/>
          <p:cNvSpPr txBox="1"/>
          <p:nvPr/>
        </p:nvSpPr>
        <p:spPr>
          <a:xfrm>
            <a:off x="408000" y="6559525"/>
            <a:ext cx="2970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Advancing Humanity through Quantum Innovations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" name="Google Shape;143;g2ec0214c63e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08250" y="1702950"/>
            <a:ext cx="8544649" cy="41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ec0214c63e_0_18"/>
          <p:cNvSpPr txBox="1"/>
          <p:nvPr/>
        </p:nvSpPr>
        <p:spPr>
          <a:xfrm>
            <a:off x="4067725" y="5768525"/>
            <a:ext cx="4625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submarine fiber optics network</a:t>
            </a:r>
            <a:endParaRPr sz="15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g2ec0214c63e_0_18"/>
          <p:cNvSpPr/>
          <p:nvPr/>
        </p:nvSpPr>
        <p:spPr>
          <a:xfrm>
            <a:off x="-100375" y="720300"/>
            <a:ext cx="12069900" cy="8688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49932D"/>
                </a:solidFill>
              </a:rPr>
              <a:t>Quantum Network will share the existing Fiber Optics communications infrastructure.</a:t>
            </a:r>
            <a:endParaRPr sz="1900" i="0" u="none" strike="noStrike" cap="none" dirty="0">
              <a:solidFill>
                <a:srgbClr val="49932D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g2ec0214c63e_0_18"/>
          <p:cNvSpPr/>
          <p:nvPr/>
        </p:nvSpPr>
        <p:spPr>
          <a:xfrm>
            <a:off x="289510" y="29639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Classical-Quantum Hybrid Network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g27366e50401_0_0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7366e50401_0_0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7366e50401_0_0"/>
          <p:cNvSpPr txBox="1"/>
          <p:nvPr/>
        </p:nvSpPr>
        <p:spPr>
          <a:xfrm>
            <a:off x="1360322" y="3771508"/>
            <a:ext cx="4201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QLLM Accelerator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Photonic Quantum Processing Units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as High Performance Computing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g27366e50401_0_0"/>
          <p:cNvSpPr txBox="1"/>
          <p:nvPr/>
        </p:nvSpPr>
        <p:spPr>
          <a:xfrm>
            <a:off x="408000" y="6559525"/>
            <a:ext cx="2970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Advancing Humanity through Quantum Innovations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7366e50401_0_0"/>
          <p:cNvSpPr/>
          <p:nvPr/>
        </p:nvSpPr>
        <p:spPr>
          <a:xfrm>
            <a:off x="289510" y="29639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Quantum Computing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AA125E-C1F1-40EA-5644-EDC745F2E5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441" r="-415"/>
          <a:stretch/>
        </p:blipFill>
        <p:spPr>
          <a:xfrm>
            <a:off x="531646" y="1262258"/>
            <a:ext cx="8178947" cy="4612644"/>
          </a:xfrm>
          <a:prstGeom prst="rect">
            <a:avLst/>
          </a:prstGeom>
        </p:spPr>
      </p:pic>
      <p:sp>
        <p:nvSpPr>
          <p:cNvPr id="4" name="Google Shape;144;g2ec0214c63e_0_18">
            <a:extLst>
              <a:ext uri="{FF2B5EF4-FFF2-40B4-BE49-F238E27FC236}">
                <a16:creationId xmlns:a16="http://schemas.microsoft.com/office/drawing/2014/main" id="{73DD3222-2E68-3098-0426-49B37416F63A}"/>
              </a:ext>
            </a:extLst>
          </p:cNvPr>
          <p:cNvSpPr txBox="1"/>
          <p:nvPr/>
        </p:nvSpPr>
        <p:spPr>
          <a:xfrm>
            <a:off x="7925351" y="1890691"/>
            <a:ext cx="4625700" cy="2646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000" b="1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SUPERPOSITION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lang="en-US" sz="20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00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Inherent </a:t>
            </a:r>
            <a:r>
              <a:rPr lang="en-US" sz="2000" b="1" dirty="0">
                <a:solidFill>
                  <a:srgbClr val="49932D"/>
                </a:solidFill>
              </a:rPr>
              <a:t>Parallelism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000" dirty="0">
                <a:solidFill>
                  <a:srgbClr val="49932D"/>
                </a:solidFill>
              </a:rPr>
              <a:t>b</a:t>
            </a:r>
            <a:r>
              <a:rPr lang="en-US" sz="200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ecause of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00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the higher dimensional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000" dirty="0">
                <a:solidFill>
                  <a:srgbClr val="49932D"/>
                </a:solidFill>
              </a:rPr>
              <a:t>computational space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000" dirty="0">
                <a:solidFill>
                  <a:srgbClr val="49932D"/>
                </a:solidFill>
              </a:rPr>
              <a:t>+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2000" dirty="0">
                <a:solidFill>
                  <a:srgbClr val="49932D"/>
                </a:solidFill>
              </a:rPr>
              <a:t>Simultaneity of states.</a:t>
            </a:r>
            <a:endParaRPr lang="en-US" sz="2000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g2ec8ce3dfb4_0_118"/>
          <p:cNvPicPr preferRelativeResize="0"/>
          <p:nvPr/>
        </p:nvPicPr>
        <p:blipFill rotWithShape="1">
          <a:blip r:embed="rId3">
            <a:alphaModFix amt="20000"/>
          </a:blip>
          <a:srcRect t="23486" b="26006"/>
          <a:stretch/>
        </p:blipFill>
        <p:spPr>
          <a:xfrm>
            <a:off x="0" y="5874902"/>
            <a:ext cx="12192001" cy="98309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g2ec8ce3dfb4_0_118"/>
          <p:cNvSpPr txBox="1"/>
          <p:nvPr/>
        </p:nvSpPr>
        <p:spPr>
          <a:xfrm>
            <a:off x="9680400" y="6559516"/>
            <a:ext cx="22221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Confidential. Do not distribute.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2ec8ce3dfb4_0_118" descr="Customer review with solid f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3172" y="2622122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2ec8ce3dfb4_0_118"/>
          <p:cNvSpPr txBox="1"/>
          <p:nvPr/>
        </p:nvSpPr>
        <p:spPr>
          <a:xfrm>
            <a:off x="7335301" y="3700923"/>
            <a:ext cx="3496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            Quantum Internet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Quantum Communications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Quantum Memory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9932D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Quantum Sensors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g2ec8ce3dfb4_0_118"/>
          <p:cNvCxnSpPr/>
          <p:nvPr/>
        </p:nvCxnSpPr>
        <p:spPr>
          <a:xfrm>
            <a:off x="1998960" y="2050544"/>
            <a:ext cx="29241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0" name="Google Shape;170;g2ec8ce3dfb4_0_118"/>
          <p:cNvCxnSpPr/>
          <p:nvPr/>
        </p:nvCxnSpPr>
        <p:spPr>
          <a:xfrm>
            <a:off x="7308353" y="2079881"/>
            <a:ext cx="2924100" cy="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1" name="Google Shape;171;g2ec8ce3dfb4_0_118"/>
          <p:cNvSpPr txBox="1"/>
          <p:nvPr/>
        </p:nvSpPr>
        <p:spPr>
          <a:xfrm>
            <a:off x="1360322" y="3771508"/>
            <a:ext cx="42012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QLLM Accelerator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49932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Photonic Quantum Processing Units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rgbClr val="49932D"/>
                </a:solidFill>
                <a:latin typeface="Arial"/>
                <a:ea typeface="Arial"/>
                <a:cs typeface="Arial"/>
                <a:sym typeface="Arial"/>
              </a:rPr>
              <a:t>as High Performance Computing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2" name="Google Shape;172;g2ec8ce3dfb4_0_118" descr="Processor with solid fil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03779" y="2600375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g2ec8ce3dfb4_0_118"/>
          <p:cNvSpPr txBox="1"/>
          <p:nvPr/>
        </p:nvSpPr>
        <p:spPr>
          <a:xfrm>
            <a:off x="408000" y="6559525"/>
            <a:ext cx="29709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9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Advancing Humanity through Quantum Innovations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g2ec8ce3dfb4_0_1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2561" y="1369850"/>
            <a:ext cx="10770062" cy="479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g2ec8ce3dfb4_0_118"/>
          <p:cNvSpPr/>
          <p:nvPr/>
        </p:nvSpPr>
        <p:spPr>
          <a:xfrm>
            <a:off x="289510" y="296397"/>
            <a:ext cx="11613000" cy="691500"/>
          </a:xfrm>
          <a:prstGeom prst="rect">
            <a:avLst/>
          </a:prstGeom>
          <a:solidFill>
            <a:srgbClr val="49932D">
              <a:alpha val="1333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500" b="1" dirty="0">
                <a:solidFill>
                  <a:srgbClr val="49932D"/>
                </a:solidFill>
              </a:rPr>
              <a:t>Physical Implementation of Quantum Computing</a:t>
            </a:r>
            <a:endParaRPr sz="25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784</Words>
  <Application>Microsoft Macintosh PowerPoint</Application>
  <PresentationFormat>Widescreen</PresentationFormat>
  <Paragraphs>167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Play</vt:lpstr>
      <vt:lpstr>Proxima Nova</vt:lpstr>
      <vt:lpstr>Arial</vt:lpstr>
      <vt:lpstr>Google Sans</vt:lpstr>
      <vt:lpstr>Office Theme</vt:lpstr>
      <vt:lpstr>Quantum Internet Infrastructure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Nikolas Cable</dc:creator>
  <cp:lastModifiedBy>Sophie Choe</cp:lastModifiedBy>
  <cp:revision>3</cp:revision>
  <dcterms:created xsi:type="dcterms:W3CDTF">2024-04-22T21:20:13Z</dcterms:created>
  <dcterms:modified xsi:type="dcterms:W3CDTF">2024-07-23T20:50:49Z</dcterms:modified>
</cp:coreProperties>
</file>